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Lst>
  <p:sldSz cy="5670550" cx="10080625"/>
  <p:notesSz cx="7559675" cy="10691800"/>
  <p:embeddedFontLst>
    <p:embeddedFont>
      <p:font typeface="Lato"/>
      <p:regular r:id="rId60"/>
      <p:bold r:id="rId61"/>
      <p:italic r:id="rId62"/>
      <p:boldItalic r:id="rId63"/>
    </p:embeddedFont>
    <p:embeddedFont>
      <p:font typeface="Montserra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gn5MigYlpiYQS3ajaZSULYaYEB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895D35-1931-41E1-9E18-394F19465FAD}">
  <a:tblStyle styleId="{F5895D35-1931-41E1-9E18-394F19465FA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9.xml"/><Relationship Id="rId64" Type="http://schemas.openxmlformats.org/officeDocument/2006/relationships/font" Target="fonts/Montserrat-regular.fntdata"/><Relationship Id="rId63" Type="http://schemas.openxmlformats.org/officeDocument/2006/relationships/font" Target="fonts/Lato-boldItalic.fntdata"/><Relationship Id="rId22" Type="http://schemas.openxmlformats.org/officeDocument/2006/relationships/slide" Target="slides/slide11.xml"/><Relationship Id="rId66" Type="http://schemas.openxmlformats.org/officeDocument/2006/relationships/font" Target="fonts/Montserrat-italic.fntdata"/><Relationship Id="rId21" Type="http://schemas.openxmlformats.org/officeDocument/2006/relationships/slide" Target="slides/slide10.xml"/><Relationship Id="rId65" Type="http://schemas.openxmlformats.org/officeDocument/2006/relationships/font" Target="fonts/Montserrat-bold.fntdata"/><Relationship Id="rId24" Type="http://schemas.openxmlformats.org/officeDocument/2006/relationships/slide" Target="slides/slide13.xml"/><Relationship Id="rId68" Type="http://customschemas.google.com/relationships/presentationmetadata" Target="metadata"/><Relationship Id="rId23" Type="http://schemas.openxmlformats.org/officeDocument/2006/relationships/slide" Target="slides/slide12.xml"/><Relationship Id="rId67" Type="http://schemas.openxmlformats.org/officeDocument/2006/relationships/font" Target="fonts/Montserrat-boldItalic.fntdata"/><Relationship Id="rId60" Type="http://schemas.openxmlformats.org/officeDocument/2006/relationships/font" Target="fonts/Lato-regular.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7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7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9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9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10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10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10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10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cf8d792a2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ecf8d792a2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cf8d792a2_0_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ecf8d792a2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cf8d792a2_0_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ecf8d792a2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f8d792a2_0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ecf8d792a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cf8d792a2_0_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ecf8d792a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cf8d792a2_0_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ecf8d792a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cf8d792a2_0_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gecf8d792a2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cf8d792a2_0_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gecf8d792a2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1" name="Google Shape;831;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4.jpg"/><Relationship Id="rId2" Type="http://schemas.openxmlformats.org/officeDocument/2006/relationships/image" Target="../media/image2.jpg"/><Relationship Id="rId3" Type="http://schemas.openxmlformats.org/officeDocument/2006/relationships/image" Target="../media/image5.jpg"/><Relationship Id="rId4" Type="http://schemas.openxmlformats.org/officeDocument/2006/relationships/image" Target="../media/image1.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3.jpg"/><Relationship Id="rId19" Type="http://schemas.openxmlformats.org/officeDocument/2006/relationships/theme" Target="../theme/theme7.xml"/><Relationship Id="rId6" Type="http://schemas.openxmlformats.org/officeDocument/2006/relationships/image" Target="../media/image7.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6.jpg"/><Relationship Id="rId2" Type="http://schemas.openxmlformats.org/officeDocument/2006/relationships/image" Target="../media/image8.jpg"/><Relationship Id="rId3" Type="http://schemas.openxmlformats.org/officeDocument/2006/relationships/image" Target="../media/image9.jpg"/><Relationship Id="rId4" Type="http://schemas.openxmlformats.org/officeDocument/2006/relationships/image" Target="../media/image11.jpg"/><Relationship Id="rId9" Type="http://schemas.openxmlformats.org/officeDocument/2006/relationships/image" Target="../media/image14.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4.xml"/><Relationship Id="rId27" Type="http://schemas.openxmlformats.org/officeDocument/2006/relationships/slideLayout" Target="../slideLayouts/slideLayout36.xml"/><Relationship Id="rId5" Type="http://schemas.openxmlformats.org/officeDocument/2006/relationships/image" Target="../media/image10.jpg"/><Relationship Id="rId6" Type="http://schemas.openxmlformats.org/officeDocument/2006/relationships/image" Target="../media/image23.jpg"/><Relationship Id="rId7" Type="http://schemas.openxmlformats.org/officeDocument/2006/relationships/image" Target="../media/image18.jpg"/><Relationship Id="rId8" Type="http://schemas.openxmlformats.org/officeDocument/2006/relationships/image" Target="../media/image19.jpg"/><Relationship Id="rId11" Type="http://schemas.openxmlformats.org/officeDocument/2006/relationships/image" Target="../media/image15.jpg"/><Relationship Id="rId10" Type="http://schemas.openxmlformats.org/officeDocument/2006/relationships/image" Target="../media/image17.jpg"/><Relationship Id="rId13" Type="http://schemas.openxmlformats.org/officeDocument/2006/relationships/image" Target="../media/image21.png"/><Relationship Id="rId12" Type="http://schemas.openxmlformats.org/officeDocument/2006/relationships/image" Target="../media/image12.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1.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3.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image" Target="../media/image13.jpg"/><Relationship Id="rId3" Type="http://schemas.openxmlformats.org/officeDocument/2006/relationships/image" Target="../media/image25.jpg"/><Relationship Id="rId4" Type="http://schemas.openxmlformats.org/officeDocument/2006/relationships/image" Target="../media/image20.jpg"/><Relationship Id="rId9" Type="http://schemas.openxmlformats.org/officeDocument/2006/relationships/slideLayout" Target="../slideLayouts/slideLayout63.xml"/><Relationship Id="rId5" Type="http://schemas.openxmlformats.org/officeDocument/2006/relationships/image" Target="../media/image27.jpg"/><Relationship Id="rId6" Type="http://schemas.openxmlformats.org/officeDocument/2006/relationships/image" Target="../media/image22.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2.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8.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7.jpg"/><Relationship Id="rId6"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oIGvNci7Qgn5vvIOpwCIW0mQ0obtFVpP/view?usp=sharing"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hyperlink" Target="https://drive.google.com/file/d/1bFzGCiX8HBRTrtIUf2rCPPTCR-PDVcfs/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44.png"/><Relationship Id="rId5" Type="http://schemas.openxmlformats.org/officeDocument/2006/relationships/hyperlink" Target="https://docs.google.com/document/d/1SuxjCqoO1MyFwuIPjfgCI2wRM8Vn1Nwz/edit?usp=sharing&amp;ouid=115870711794471100246&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30.jp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30.jp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viewer.diagrams.net/?tags=%7B%7D&amp;highlight=0000ff&amp;edit=_blank&amp;layers=1&amp;nav=1&amp;title=SMIEP.drawio#R7V3ZcqM4FP0aP8YFWlge4yTT0zPT1anJVC%2BPNCi2qjByYRE7%2FfUjbMBIwmsAOXby0iALAfce3eVwpR7Au%2BnyUxrMJl9YROIBsKLlAN4PALABssQ%2Fectr0eJhb90yTmlUtG0anuhvUjQWF44zGpG51JEzFnM6kxtDliQk5FJbkKZsIXd7ZrF811kwJlrDUxjEeut3GvHJutUD7qb9T0LHk%2FLOtuOvf5kGZefiTeaTIGKLWhN8GMC7lDG%2BPpou70icS6%2BUy%2Fq6P7b8Wj1YShJ%2ByAU3yX%2Fet2nmkK%2Fe338tRtC6sRY3xSgvQZwVL3wbTWlC5zwVT5sWT85fS3GIl5jlh9k0vg256ABHLyTlVAjsn%2BAXiR%2FZnHLKEtHlF%2BOcTWsdbmM6zn%2FgbCZaJ3waixNbHLKMxzQhd5UKLdFYPJi4liy3vrFdyVEgkLAp4emr6FJcAAvJF9iDTnG%2B2Ciy7DKp6bDsFhTQGVcDb6QrDgoBHyFsoAn764xcgJw9LAsaYMOChpqgPyc0pEGaC5nM6eAODkYw0aQuhhZ2RZyMFhPKydMsCPNfFsK2yZJsA5wYSUKzdZnZoEFoXldCQ5rQdPkk0W1uU8VZGAfzOQ1lsZAl5T8KXOXHP%2FPjIVT%2Bih%2Fvl7We96%2B1k0eSUvFOJC3bEvF%2BP8p75Cc%2F6yebgVZn5UjrpyeRZt8VDYk3ZFkakv0TlwfpmPB9uNM1XlMpbtBo2ZaSOOD0RX7cJjUXd3hkVLxIBSjsyrPQVYCyfsviorqfUMZxgDKblXHWUtDGWWGueunTYYjbg6HdEQwtQzAs45%2BzhqG9zRkci0NgqTjsF4jO24EYBfMJiXaiEu%2BGYSPkiqv6AR08EHSuUdvnt2P7MJLHUbHbMeS8Bsg5wTQPPmIhsNHnJIyziFSNY17puo5KofZVkCiDMSjCwlBAgNQDyjJenNIoyscYpSJE%2Bh38Wo2Xo2mWv%2B9KAng0wPe74p8iDSsuHlTOo4687bNta7BkDYELoKSa0im%2FETk3ti0Pi%2BUR2PPznHSibFdT9udIyIg%2BC53kgWo2z4KUMl29PQap2JHnAzIdpPqa0P4l41W2qudQRqN517Skynzi3cTzvXq1QyN636hXs5UISAXLwW5NmcZVNt6TX7N1mul4LJ4YCnWUDLSIxUPDeqNYVBF0aoRl%2B3sw3TUUgQbFx5RFWcgNe1olewcNZGXPDkRn0e5pQlLDclKyQmg8JLF14kwYizlLgthsSOIpkvKMS6oFbkdOqd%2FoEzbpd8XkbHUCLRp8%2F0CDv7ZVpiw%2BVGfaqUSOmlTDvqOP1pmcZthdCOiMsodQdYMnMzml1k2BTs9U2wLdxrxdEuyQUdgpJupk0hoBOMQuxD60gedZLlBQ6NpD18Yu8FwMMPRAr5gsnX0Nk9%2BEQsXdTcYpAJ9bRAdaSFeb5659gTO3VsxiZObKxJsIU06buarngY4yUNeT84rJ%2Fz0WwhoCD3qSdkrS5K3svwye8rR78r%2B0KDVtf2FRyf2bzBoVIhsbzxqBzkMcbY17rQjolcg%2BlDwERnNJtSigYrbfWhSA1Bqyrq10C1VSjVUBspO3dkNxSyrQZ0UUeB%2FRgYo7NQs8OK5XcdczbQ1ap84uHHdm80kEFC%2Fqn4g7qBTjoZ5pDNBVFdTF4s4ofdYa7lTOtnfc6dUxH7g7328F7eHOPQ13AgjBa61bkbVufWBHWRuCsLR4RhysR2wX1E2c8OWl%2BLsTTAT8oe%2B7yHI927M8y5LL%2BoTDGyLfdTBCGGKsMqTtLRFpKo%2B6Ol04O3UB%2FNXP3euiiW%2B9Ol14u3Xh9KQL8KEL4NiyLuQSYYR6UkUT8XVtqsDWTlW4Pamiifa5NlWgnbMC2z2pookJuTZVQHQWs0InBx5iOqWJ4W8YWAnusfEvyrCrdPbti8nOMZmFW1YD9ZTMKiXKjvqN4eCVtFCu%2FsA9r2CE%2Bz4pPyy5QN07t5Q7JtyOL8oQK4UDra0n8%2BVhe1tPBnV24TbjLBWyF%2BbYes6SkLKEmC32UT8vu5Zp04yaiIAjTfPH52VodHGKWul%2B8uIUZcGV9rmwY4ONdCLkE0nIanGjkNGMiZl3XvPXM79tSRNh8TF%2Fj5y%2FaIvaeyoPUb6uu%2BqeIweXh6h7oKiWoOsJ3EKt0iVsGoEOxh02iTtsKdYMucMTy0fVJbZez4VJaB9DdbmxPtryyf2CY32kk2B3LGEhyQOFiMzDLIjSPFSwWB76BzEPEtOhg1pS4BrfIgG1UNzS7xYJPXI17yJwqAKFkvk8ta7U1ar%2FO6o7UO5TFkp0WneAzpd9%2FNjKSmMfXaWU5tRKGscaWrU%2FIIcn3cBbZd7dPtB9xQtn0D6a8%2FK2zUJNW0CF2axgSYQoeRqIkCbf4tUOzEY8Sk5w07Avbr8RT%2FkA3XoCw35gf8ziH%2BMwzsURVEx1u57gRg2ZjnYFre8Aex3lYDsm6IUYdHG62d5%2B3X3zvwTAh%2F8B" TargetMode="Externa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8235"/>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8235"/>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8235"/>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8235"/>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El cuestionario se realizará de la siguiente manera: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—Buen día, en este día vengo a realizarle unas cuantas preguntas acerca de su empresa Tienda Express, Le voy a solicitar una información personal antes de empezar.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651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1" name="Google Shape;601;gf02f80bedd_3_0"/>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527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Hijo (Familiar) de los 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8" name="Google Shape;608;gf02f80bedd_3_18"/>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7237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15" name="Google Shape;615;gf02f80bedd_3_27"/>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rotWithShape="1">
          <a:blip r:embed="rId4">
            <a:alphaModFix/>
          </a:blip>
          <a:srcRect b="0" l="0" r="0" t="0"/>
          <a:stretch/>
        </p:blipFill>
        <p:spPr>
          <a:xfrm>
            <a:off x="107125" y="355175"/>
            <a:ext cx="8537099" cy="4960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4901"/>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gf02f80bedd_4_9"/>
          <p:cNvPicPr preferRelativeResize="0"/>
          <p:nvPr/>
        </p:nvPicPr>
        <p:blipFill rotWithShape="1">
          <a:blip r:embed="rId3">
            <a:alphaModFix/>
          </a:blip>
          <a:srcRect b="0" l="0" r="0" t="0"/>
          <a:stretch/>
        </p:blipFill>
        <p:spPr>
          <a:xfrm>
            <a:off x="283800" y="152400"/>
            <a:ext cx="7654976" cy="5365750"/>
          </a:xfrm>
          <a:prstGeom prst="rect">
            <a:avLst/>
          </a:prstGeom>
          <a:noFill/>
          <a:ln>
            <a:noFill/>
          </a:ln>
        </p:spPr>
      </p:pic>
      <p:sp>
        <p:nvSpPr>
          <p:cNvPr id="656" name="Google Shape;656;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4"/>
              </a:rPr>
              <a:t>Ir al mapa</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8235"/>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usuarios autorizados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número de productos totales en el almacén</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Tener acceso al sistema para poder registrar los productos que hay</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7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9" name="Google Shape;709;gf07a3a17d1_0_72"/>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Alerta de pedido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enviará un correo a quien se registre con permisos de administrador para alertar de la llegada o la necesidad de un pedido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Cuando se reporte que un nuevo pedido ha llegado o cuando se detecta que hay falta de algún producto, el sistema enviará una alerta al administrador para alertar estos casos.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6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62"/>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Ingresar cantidad de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digitar la cantidad de efectivo que se ha manejado para que el sistema la registre y pueda hacer los cálculos correspondientes.</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Esto nos permitirá llevar la información del dinero que se está moviendo en la empresa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9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97"/>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Registro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realizará el descuento de un producto al ser registrado como vendido.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De la cantidad de productos por marcas inicialmente, se descontará cada que se haga la venta de uno de ellos.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8235"/>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10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102"/>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Identificador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Cada orden nueva registrada, tendrá un número identificador único.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asigna a cada venta realizada un número que la identifique como única en caso de necesitar una devolución.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RNF004, RNF005, RNF006,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10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107"/>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venta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o reembolsar una venta.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tiempo de una hora luego de facturar una venta para poder realizar una devolución o anulación.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s-CO" sz="1400" u="none" cap="none" strike="noStrike">
                          <a:solidFill>
                            <a:schemeClr val="dk1"/>
                          </a:solidFill>
                        </a:rPr>
                        <a:t>RNF001, RNF003, RNF004, RNF005, RNF006, RNF007,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ecf8d792a2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ecf8d792a2_0_1"/>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Autorización de acciones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administrador puede autorizar que el vendedor acceda a ciertas funciones.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En caso de ser necesario, el administrador puede permitir que el vendedor realice el reembolso y la anulación de la venta, también autorizar otras funciones y luego desactivar este permiso.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cf8d792a2_0_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5" name="Google Shape;745;gecf8d792a2_0_6"/>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Mostrar balance</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software debe poder emitir los siguientes estados financieros: Balance general, Estado de ganancias y pérdidas, Estado de flujos de efectivo. Además, debe poder emitir un listado de mayor general y mayor analítico.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Esta función se le permitirá al administrador en cualquier momento y al vendedor cuando se autorice el cierre para verificar las cuentas del turno o del día.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ecf8d792a2_0_14"/>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1" name="Google Shape;751;gecf8d792a2_0_14"/>
          <p:cNvGraphicFramePr/>
          <p:nvPr/>
        </p:nvGraphicFramePr>
        <p:xfrm>
          <a:off x="952475" y="895900"/>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logout</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permitirá cerrar sesión y salir del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botón con la opción de salir del usuario y del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57" name="Google Shape;757;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59" name="Google Shape;759;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5" name="Google Shape;765;gf07a3a17d1_0_119"/>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1" name="Google Shape;771;gf07a3a17d1_0_125"/>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7" name="Google Shape;777;gf07a3a17d1_0_130"/>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3" name="Google Shape;783;gf07a3a17d1_0_135"/>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9" name="Google Shape;789;gf07a3a17d1_0_140"/>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en solo el computador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ecf8d792a2_0_2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5" name="Google Shape;795;gecf8d792a2_0_21"/>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Privacidad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no permitirá que nadie pueda acceder a información personal de los clientes ni de los operadores a menos que tenga permiso de administrador.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permitirá la visualización de nombre, usuario y referencia de venta, pero no se podrá ver información privad y mucho menos modificarla si no se tiene el permiso necesario.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RF008, RF009, RF010, RF011</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ecf8d792a2_0_2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1" name="Google Shape;801;gecf8d792a2_0_26"/>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Backup</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hará una copia de respaldo cada 24 horas y la almacenará con la fecha del día transcurrido.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deberá hacer una copia de seguridad con la información de ventas y demás modificaciones cada 24 horas para asegurar la permanencia de los datos, le dará una fecha que identificará a cada copia.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 RF009,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ecf8d792a2_0_3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7" name="Google Shape;807;gecf8d792a2_0_31"/>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Actualización de datos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Toda información modificada deberá actualizarse automáticamente y en el menor tiempo posible en las bases de datos.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Cada que se haga una modificación el algún dato que se encuentre almacenado en las bases de datos del sistema, estos cambios deberán almacenarse en la base de datos en menos de 5 segundos.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RF002, RF003, RF010</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ecf8d792a2_0_3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3" name="Google Shape;813;gecf8d792a2_0_36"/>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Registros nuevos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La información ingresada por primera vez o por nuevo registro de una nueva persona o condición, se almacenará en las base de datos lo antes posible.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Todo dato nuevo que sea ingresado, como ventas, dinero, usuarios, deberán registrarse en un apartado específico de las bases de datos en el menor tiempo posible.</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ecf8d792a2_0_4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9" name="Google Shape;819;gecf8d792a2_0_41"/>
          <p:cNvGraphicFramePr/>
          <p:nvPr/>
        </p:nvGraphicFramePr>
        <p:xfrm>
          <a:off x="952475" y="1307375"/>
          <a:ext cx="3000000" cy="3000000"/>
        </p:xfrm>
        <a:graphic>
          <a:graphicData uri="http://schemas.openxmlformats.org/drawingml/2006/table">
            <a:tbl>
              <a:tblPr>
                <a:noFill/>
                <a:tableStyleId>{F5895D35-1931-41E1-9E18-394F19465FAD}</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Modo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contará con la compatibilidad de uso de mouse y teclado.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 podrá manejar con mouse y teclado para las distintas funciones que se requiera.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825" name="Google Shape;825;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6" name="Google Shape;826;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27" name="Google Shape;827;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828" name="Google Shape;828;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El diagrama de casos de uso es una forma de diagrama de comportamiento en lenguaje de modelado unificado (UML, del inglés Unified Modelling Language), con la que se representan procesos empresariales, así como sistemas y procesos de programación orientada a objetos.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ecfba58b1c_0_0"/>
          <p:cNvSpPr/>
          <p:nvPr/>
        </p:nvSpPr>
        <p:spPr>
          <a:xfrm>
            <a:off x="914400" y="2835000"/>
            <a:ext cx="91500" cy="1645800"/>
          </a:xfrm>
          <a:prstGeom prst="rect">
            <a:avLst/>
          </a:prstGeom>
          <a:solidFill>
            <a:srgbClr val="CED4DA">
              <a:alpha val="4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CO" u="sng">
                <a:solidFill>
                  <a:schemeClr val="hlink"/>
                </a:solidFill>
                <a:hlinkClick r:id="rId3"/>
              </a:rPr>
              <a:t>UML</a:t>
            </a:r>
            <a:endParaRPr b="1"/>
          </a:p>
        </p:txBody>
      </p:sp>
      <p:pic>
        <p:nvPicPr>
          <p:cNvPr id="835" name="Google Shape;835;gecfba58b1c_0_0"/>
          <p:cNvPicPr preferRelativeResize="0"/>
          <p:nvPr/>
        </p:nvPicPr>
        <p:blipFill>
          <a:blip r:embed="rId4">
            <a:alphaModFix/>
          </a:blip>
          <a:stretch>
            <a:fillRect/>
          </a:stretch>
        </p:blipFill>
        <p:spPr>
          <a:xfrm>
            <a:off x="1503025" y="730250"/>
            <a:ext cx="6709025" cy="4746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841" name="Google Shape;841;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42" name="Google Shape;842;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844" name="Google Shape;844;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durante su compra.</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y un manejo contable diario entre cantidad de producto y dinero.</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delegará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